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64" r:id="rId4"/>
    <p:sldId id="277" r:id="rId5"/>
    <p:sldId id="294" r:id="rId6"/>
    <p:sldId id="286" r:id="rId7"/>
    <p:sldId id="281" r:id="rId8"/>
    <p:sldId id="295" r:id="rId9"/>
    <p:sldId id="293" r:id="rId10"/>
    <p:sldId id="296" r:id="rId11"/>
    <p:sldId id="287" r:id="rId12"/>
    <p:sldId id="288" r:id="rId13"/>
    <p:sldId id="29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46" d="100"/>
          <a:sy n="46" d="100"/>
        </p:scale>
        <p:origin x="786" y="48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chemeClr val="accent5">
                <a:lumMod val="60000"/>
                <a:lumOff val="40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20-Mar-23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43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81354" y="1336431"/>
            <a:ext cx="6286815" cy="395431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31520" y="1637800"/>
            <a:ext cx="5444197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 Using Drone in Agriculture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844062" y="3683390"/>
            <a:ext cx="4121834" cy="25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Crop Disease Prediction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511266" y="4552078"/>
            <a:ext cx="2931738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By – Himanshu Yogi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TEAM-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darkknight</a:t>
            </a:r>
            <a:endParaRPr lang="en-US" sz="2400" b="1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Segmentation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53" y="1014938"/>
            <a:ext cx="5850294" cy="49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Android Application</a:t>
            </a:r>
            <a:endParaRPr lang="en-US" sz="36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415" y="1219200"/>
            <a:ext cx="84490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Real-time alerts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Multimedia support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 smtClean="0"/>
              <a:t>Solution product link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G</a:t>
            </a:r>
            <a:r>
              <a:rPr lang="en-IN" sz="3200" dirty="0" smtClean="0"/>
              <a:t>uidance from expert</a:t>
            </a:r>
          </a:p>
          <a:p>
            <a:pPr algn="ctr"/>
            <a:endParaRPr lang="en-IN" sz="3200" dirty="0" smtClean="0"/>
          </a:p>
          <a:p>
            <a:pPr algn="ctr"/>
            <a:endParaRPr lang="en-IN" sz="3200" dirty="0" smtClean="0"/>
          </a:p>
          <a:p>
            <a:pPr algn="ctr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006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Vision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Collecting the data of the yield from the crops timely to analyse the impact of our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To get better results in farming using technology</a:t>
            </a:r>
            <a:endParaRPr lang="en-IN" sz="3200" dirty="0"/>
          </a:p>
        </p:txBody>
      </p:sp>
      <p:pic>
        <p:nvPicPr>
          <p:cNvPr id="4098" name="Picture 2" descr="Image result for happy far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78" y="3150051"/>
            <a:ext cx="5294244" cy="30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6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Conclusion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</a:t>
            </a:r>
            <a:r>
              <a:rPr lang="en-IN" sz="3200" dirty="0" smtClean="0"/>
              <a:t>rop disease detection using drone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Possibility to increase the crop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Good soil health for good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Weather prediction and requirement of the crop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Solution for warning from wild animals</a:t>
            </a:r>
          </a:p>
        </p:txBody>
      </p:sp>
    </p:spTree>
    <p:extLst>
      <p:ext uri="{BB962C8B-B14F-4D97-AF65-F5344CB8AC3E}">
        <p14:creationId xmlns:p14="http://schemas.microsoft.com/office/powerpoint/2010/main" val="27661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039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 Ecosystem of Farmers</a:t>
            </a:r>
            <a:endParaRPr lang="en-US" sz="36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686F-91C6-49D1-A69F-A2D1290E7E30}"/>
              </a:ext>
            </a:extLst>
          </p:cNvPr>
          <p:cNvSpPr txBox="1"/>
          <p:nvPr/>
        </p:nvSpPr>
        <p:spPr>
          <a:xfrm>
            <a:off x="1231071" y="1102406"/>
            <a:ext cx="92641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8A7EC5-3DC6-491A-B43F-24CA6DEFBE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11318" y="2147002"/>
            <a:ext cx="10769364" cy="3481679"/>
            <a:chOff x="788154" y="2147002"/>
            <a:chExt cx="10769364" cy="34816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632067-409A-4C6C-9C61-655CF362D017}"/>
                </a:ext>
              </a:extLst>
            </p:cNvPr>
            <p:cNvGrpSpPr/>
            <p:nvPr/>
          </p:nvGrpSpPr>
          <p:grpSpPr>
            <a:xfrm>
              <a:off x="8324290" y="2147002"/>
              <a:ext cx="3233228" cy="574343"/>
              <a:chOff x="8209472" y="2043791"/>
              <a:chExt cx="3233228" cy="57434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F6ABAB-99E8-47DB-B0E7-7897C92C3938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8B7CBA-912D-4B48-A3A6-8510F1ACEF46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04045F-06DF-4855-BAA9-72DBCFFEC77E}"/>
                </a:ext>
              </a:extLst>
            </p:cNvPr>
            <p:cNvGrpSpPr/>
            <p:nvPr/>
          </p:nvGrpSpPr>
          <p:grpSpPr>
            <a:xfrm>
              <a:off x="8324290" y="4315674"/>
              <a:ext cx="3233228" cy="1313007"/>
              <a:chOff x="8324290" y="4315674"/>
              <a:chExt cx="3233228" cy="131300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43676A-60C6-4359-9F0F-B8AE0300D43B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B1BDB2-A577-4B8C-86DE-9B1FA359B37E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044F10B-8F3E-4EA6-8911-9BACF6193C46}"/>
                </a:ext>
              </a:extLst>
            </p:cNvPr>
            <p:cNvGrpSpPr/>
            <p:nvPr/>
          </p:nvGrpSpPr>
          <p:grpSpPr>
            <a:xfrm>
              <a:off x="788154" y="2147002"/>
              <a:ext cx="3233228" cy="574343"/>
              <a:chOff x="8209472" y="2043791"/>
              <a:chExt cx="3233228" cy="57434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98DE8D-D741-4A2E-A595-F7320F8BE839}"/>
                  </a:ext>
                </a:extLst>
              </p:cNvPr>
              <p:cNvSpPr txBox="1"/>
              <p:nvPr/>
            </p:nvSpPr>
            <p:spPr>
              <a:xfrm>
                <a:off x="8209472" y="2371913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EE0DDEB-94B0-4768-9871-27F6BE297153}"/>
                  </a:ext>
                </a:extLst>
              </p:cNvPr>
              <p:cNvSpPr txBox="1"/>
              <p:nvPr/>
            </p:nvSpPr>
            <p:spPr>
              <a:xfrm>
                <a:off x="8209472" y="2043791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CFE83A-7B9A-4948-8C8F-A20544A4E3F8}"/>
                </a:ext>
              </a:extLst>
            </p:cNvPr>
            <p:cNvGrpSpPr/>
            <p:nvPr/>
          </p:nvGrpSpPr>
          <p:grpSpPr>
            <a:xfrm>
              <a:off x="788154" y="4315674"/>
              <a:ext cx="3233228" cy="1313007"/>
              <a:chOff x="8324290" y="4315674"/>
              <a:chExt cx="3233228" cy="131300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163476-7C3B-4403-BCBE-6E2197D4AF48}"/>
                  </a:ext>
                </a:extLst>
              </p:cNvPr>
              <p:cNvSpPr txBox="1"/>
              <p:nvPr/>
            </p:nvSpPr>
            <p:spPr>
              <a:xfrm>
                <a:off x="8324290" y="4315674"/>
                <a:ext cx="32332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C98909-5ABB-4A3D-BC52-5BB105E69483}"/>
                  </a:ext>
                </a:extLst>
              </p:cNvPr>
              <p:cNvSpPr txBox="1"/>
              <p:nvPr/>
            </p:nvSpPr>
            <p:spPr>
              <a:xfrm>
                <a:off x="8324290" y="5351682"/>
                <a:ext cx="32332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endParaRPr lang="en-US" b="1" dirty="0"/>
              </a:p>
            </p:txBody>
          </p:sp>
        </p:grpSp>
      </p:grpSp>
      <p:grpSp>
        <p:nvGrpSpPr>
          <p:cNvPr id="75" name="Group 74" descr="This image is an icon of a human being. ">
            <a:extLst>
              <a:ext uri="{FF2B5EF4-FFF2-40B4-BE49-F238E27FC236}">
                <a16:creationId xmlns:a16="http://schemas.microsoft.com/office/drawing/2014/main" id="{03658782-57B9-4C48-9C71-07695163187A}"/>
              </a:ext>
            </a:extLst>
          </p:cNvPr>
          <p:cNvGrpSpPr/>
          <p:nvPr/>
        </p:nvGrpSpPr>
        <p:grpSpPr>
          <a:xfrm>
            <a:off x="7284682" y="2522553"/>
            <a:ext cx="345758" cy="301578"/>
            <a:chOff x="9312275" y="5386388"/>
            <a:chExt cx="285750" cy="249238"/>
          </a:xfrm>
          <a:solidFill>
            <a:schemeClr val="bg1"/>
          </a:solidFill>
        </p:grpSpPr>
        <p:sp>
          <p:nvSpPr>
            <p:cNvPr id="76" name="Freeform 3445">
              <a:extLst>
                <a:ext uri="{FF2B5EF4-FFF2-40B4-BE49-F238E27FC236}">
                  <a16:creationId xmlns:a16="http://schemas.microsoft.com/office/drawing/2014/main" id="{7542754E-CB96-41C7-B68A-87941CFD3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446">
              <a:extLst>
                <a:ext uri="{FF2B5EF4-FFF2-40B4-BE49-F238E27FC236}">
                  <a16:creationId xmlns:a16="http://schemas.microsoft.com/office/drawing/2014/main" id="{334072C5-8E7E-4A65-ABAD-8FD2AA02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283722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1" name="Group 80" descr="This image is an icon of gears. ">
            <a:extLst>
              <a:ext uri="{FF2B5EF4-FFF2-40B4-BE49-F238E27FC236}">
                <a16:creationId xmlns:a16="http://schemas.microsoft.com/office/drawing/2014/main" id="{CF7442ED-E503-49F5-9126-27F11E0DE074}"/>
              </a:ext>
            </a:extLst>
          </p:cNvPr>
          <p:cNvGrpSpPr/>
          <p:nvPr/>
        </p:nvGrpSpPr>
        <p:grpSpPr>
          <a:xfrm>
            <a:off x="4567322" y="493042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82" name="Freeform 4357">
              <a:extLst>
                <a:ext uri="{FF2B5EF4-FFF2-40B4-BE49-F238E27FC236}">
                  <a16:creationId xmlns:a16="http://schemas.microsoft.com/office/drawing/2014/main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358">
              <a:extLst>
                <a:ext uri="{FF2B5EF4-FFF2-40B4-BE49-F238E27FC236}">
                  <a16:creationId xmlns:a16="http://schemas.microsoft.com/office/drawing/2014/main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Graphic 5" descr="Money">
            <a:extLst>
              <a:ext uri="{FF2B5EF4-FFF2-40B4-BE49-F238E27FC236}">
                <a16:creationId xmlns:a16="http://schemas.microsoft.com/office/drawing/2014/main" id="{231049EC-B4F3-4123-B271-2B1BE53FD9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67322" y="2475123"/>
            <a:ext cx="533625" cy="53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68" y="939362"/>
            <a:ext cx="9483265" cy="53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Needs of Farmers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1106866"/>
            <a:ext cx="11023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/>
              <a:t>More yield from </a:t>
            </a:r>
            <a:r>
              <a:rPr lang="en-IN" sz="3200" dirty="0"/>
              <a:t>crops</a:t>
            </a:r>
          </a:p>
          <a:p>
            <a:pPr algn="ctr"/>
            <a:endParaRPr lang="en-IN" sz="2400" dirty="0" smtClean="0"/>
          </a:p>
          <a:p>
            <a:pPr algn="ctr"/>
            <a:r>
              <a:rPr lang="en-US" sz="3200" dirty="0" smtClean="0"/>
              <a:t> </a:t>
            </a:r>
            <a:r>
              <a:rPr lang="en-US" sz="3200" dirty="0"/>
              <a:t>C</a:t>
            </a:r>
            <a:r>
              <a:rPr lang="en-US" sz="3200" dirty="0" smtClean="0"/>
              <a:t>rop </a:t>
            </a:r>
            <a:r>
              <a:rPr lang="en-US" sz="3200" dirty="0"/>
              <a:t>disease detection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dirty="0" smtClean="0"/>
              <a:t>Solution for a specific disease from a trusted source</a:t>
            </a:r>
          </a:p>
          <a:p>
            <a:pPr algn="ctr"/>
            <a:endParaRPr lang="en-IN" sz="2400" dirty="0" smtClean="0"/>
          </a:p>
          <a:p>
            <a:pPr algn="ctr"/>
            <a:r>
              <a:rPr lang="en-IN" sz="3200" dirty="0" smtClean="0"/>
              <a:t>Alerts for safety Precautions</a:t>
            </a:r>
            <a:endParaRPr lang="en-IN" sz="2400" dirty="0" smtClean="0"/>
          </a:p>
          <a:p>
            <a:pPr algn="ctr"/>
            <a:r>
              <a:rPr lang="en-IN" sz="3200" dirty="0" smtClean="0"/>
              <a:t>Proper guidance for farmers in future</a:t>
            </a:r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Mechanism</a:t>
            </a:r>
            <a:endParaRPr lang="en-US" sz="36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03" y="942535"/>
            <a:ext cx="9889897" cy="54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Proposed Solution</a:t>
            </a:r>
            <a:endParaRPr lang="en-US" sz="3600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13" y="1228475"/>
            <a:ext cx="3544002" cy="4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6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Auto-pilot Drone</a:t>
            </a:r>
            <a:endParaRPr lang="en-US" sz="36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91" y="1252588"/>
            <a:ext cx="8878417" cy="50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Disease Detection</a:t>
            </a:r>
            <a:endParaRPr lang="en-US" sz="36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200" y="969958"/>
            <a:ext cx="1102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Train </a:t>
            </a:r>
            <a:r>
              <a:rPr lang="en-US" sz="3200" dirty="0" smtClean="0"/>
              <a:t>a CNN on </a:t>
            </a:r>
            <a:r>
              <a:rPr lang="en-US" sz="3200" dirty="0"/>
              <a:t>different categories of </a:t>
            </a:r>
            <a:r>
              <a:rPr lang="en-US" sz="3200" dirty="0" smtClean="0"/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Using </a:t>
            </a:r>
            <a:r>
              <a:rPr lang="en-US" sz="3200" dirty="0" err="1" smtClean="0"/>
              <a:t>keras</a:t>
            </a:r>
            <a:r>
              <a:rPr lang="en-US" sz="3200" dirty="0" smtClean="0"/>
              <a:t> with </a:t>
            </a:r>
            <a:r>
              <a:rPr lang="en-US" sz="3200" dirty="0" err="1" smtClean="0"/>
              <a:t>tensorflow</a:t>
            </a:r>
            <a:r>
              <a:rPr lang="en-US" sz="3200" dirty="0" smtClean="0"/>
              <a:t> backend(deep learning) to get more accurate predictions</a:t>
            </a:r>
          </a:p>
        </p:txBody>
      </p:sp>
    </p:spTree>
    <p:extLst>
      <p:ext uri="{BB962C8B-B14F-4D97-AF65-F5344CB8AC3E}">
        <p14:creationId xmlns:p14="http://schemas.microsoft.com/office/powerpoint/2010/main" val="311694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Selecting the field</a:t>
            </a:r>
            <a:endParaRPr lang="en-US" sz="36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599192"/>
            <a:ext cx="5331408" cy="3680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62" y="1847143"/>
            <a:ext cx="5511800" cy="3015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62" y="1591653"/>
            <a:ext cx="5543680" cy="36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20-Mar-23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0" y="261323"/>
            <a:ext cx="121920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Semantic Segmentation</a:t>
            </a:r>
            <a:endParaRPr lang="en-US" sz="36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824" y="1031289"/>
            <a:ext cx="4389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3200" dirty="0" smtClean="0"/>
              <a:t>Classification</a:t>
            </a:r>
          </a:p>
          <a:p>
            <a:r>
              <a:rPr lang="en-IN" sz="3200" dirty="0" smtClean="0"/>
              <a:t>2. Localization/Detection</a:t>
            </a:r>
          </a:p>
          <a:p>
            <a:r>
              <a:rPr lang="en-IN" sz="3200" dirty="0" smtClean="0"/>
              <a:t>3. Inference prediction</a:t>
            </a:r>
          </a:p>
        </p:txBody>
      </p:sp>
    </p:spTree>
    <p:extLst>
      <p:ext uri="{BB962C8B-B14F-4D97-AF65-F5344CB8AC3E}">
        <p14:creationId xmlns:p14="http://schemas.microsoft.com/office/powerpoint/2010/main" val="34110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243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3</vt:lpstr>
      <vt:lpstr>Balanced scorecard 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2019-02-26T05:22:35Z</dcterms:created>
  <dcterms:modified xsi:type="dcterms:W3CDTF">2023-03-20T08:43:25Z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